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4" r:id="rId6"/>
    <p:sldId id="262" r:id="rId7"/>
    <p:sldId id="263" r:id="rId8"/>
    <p:sldId id="265" r:id="rId9"/>
    <p:sldId id="261" r:id="rId10"/>
    <p:sldId id="260" r:id="rId1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2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1D931A-8FA9-484B-A802-FC03FDD8BA12}" type="slidenum">
              <a:rPr lang="de-DE"/>
              <a:pPr/>
              <a:t>‹Nr.›</a:t>
            </a:fld>
            <a:endParaRPr lang="de-DE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8200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201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202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6798D-55DC-4BD9-A12A-00FC0AD8D64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168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9258F-E748-450A-9911-F159B35CEED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971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5F62C-6654-452C-8A73-5BF03BE2F80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798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9FA44-4DC6-433C-A456-0114FAA6C34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1920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62EF6-65C9-44D7-AA3F-CEF03D96BCF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931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E9792-0E5B-4764-9C67-ACC1533DB97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3280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53926-E599-44DB-B78C-845E01F4CB8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8993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CD8E5-868D-4704-A81C-769A8E22E38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1702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7092B-731A-409F-BE7C-590CF97BE78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6851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7881F-F6F4-4E59-8447-389EE18EFD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222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de-DE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de-DE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3128B50-4768-4578-84D3-9165F02F371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685800"/>
            <a:ext cx="8569325" cy="2127250"/>
          </a:xfrm>
        </p:spPr>
        <p:txBody>
          <a:bodyPr/>
          <a:lstStyle/>
          <a:p>
            <a:r>
              <a:rPr lang="de-DE" sz="5200" dirty="0"/>
              <a:t>Vermittlung von (Methoden)Kompetenzen: </a:t>
            </a:r>
            <a:br>
              <a:rPr lang="de-DE" sz="5200" dirty="0"/>
            </a:br>
            <a:r>
              <a:rPr lang="de-DE" sz="5200" b="1" dirty="0"/>
              <a:t>Der Methodenordner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 smtClean="0"/>
              <a:t>Michael Renner</a:t>
            </a:r>
            <a:endParaRPr lang="de-DE" dirty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Ende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Sinn und Zweck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400" dirty="0"/>
              <a:t>Vermittlung und Lernen von </a:t>
            </a:r>
            <a:r>
              <a:rPr lang="de-DE" sz="2400" dirty="0">
                <a:solidFill>
                  <a:srgbClr val="0000FF"/>
                </a:solidFill>
              </a:rPr>
              <a:t>Methoden-kompetenzen</a:t>
            </a:r>
            <a:r>
              <a:rPr lang="de-DE" sz="2400" dirty="0"/>
              <a:t> des Faches Physik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de-DE" sz="2000" dirty="0">
                <a:sym typeface="Wingdings" pitchFamily="2" charset="2"/>
              </a:rPr>
              <a:t>Physikalische Methoden werden von konkreten Fachinhalten losgelöst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de-DE" sz="2400" dirty="0">
                <a:sym typeface="Wingdings" pitchFamily="2" charset="2"/>
              </a:rPr>
              <a:t> </a:t>
            </a:r>
            <a:endParaRPr lang="de-DE" sz="2400" dirty="0"/>
          </a:p>
          <a:p>
            <a:pPr>
              <a:lnSpc>
                <a:spcPct val="90000"/>
              </a:lnSpc>
            </a:pPr>
            <a:r>
              <a:rPr lang="de-DE" sz="2400" dirty="0"/>
              <a:t>Förderung von </a:t>
            </a:r>
            <a:r>
              <a:rPr lang="de-DE" sz="2400" dirty="0">
                <a:solidFill>
                  <a:srgbClr val="0000FF"/>
                </a:solidFill>
              </a:rPr>
              <a:t>nachhaltigem Lernen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à"/>
            </a:pPr>
            <a:r>
              <a:rPr lang="de-DE" sz="2000" dirty="0">
                <a:sym typeface="Wingdings" pitchFamily="2" charset="2"/>
              </a:rPr>
              <a:t>Methodenordner von Klasse 7 bis 12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à"/>
            </a:pPr>
            <a:r>
              <a:rPr lang="de-DE" sz="2000" dirty="0">
                <a:sym typeface="Wingdings" pitchFamily="2" charset="2"/>
              </a:rPr>
              <a:t>Möglichkeit der 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à"/>
            </a:pPr>
            <a:r>
              <a:rPr lang="de-DE" sz="1800" dirty="0">
                <a:sym typeface="Wingdings" pitchFamily="2" charset="2"/>
              </a:rPr>
              <a:t>Ergänzung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à"/>
            </a:pPr>
            <a:r>
              <a:rPr lang="de-DE" sz="1800" dirty="0">
                <a:sym typeface="Wingdings" pitchFamily="2" charset="2"/>
              </a:rPr>
              <a:t>Erweiterung und Vertiefung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à"/>
            </a:pPr>
            <a:r>
              <a:rPr lang="de-DE" sz="1800" dirty="0">
                <a:sym typeface="Wingdings" pitchFamily="2" charset="2"/>
              </a:rPr>
              <a:t>Differenzierung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à"/>
            </a:pPr>
            <a:r>
              <a:rPr lang="de-DE" sz="2000" b="1" dirty="0"/>
              <a:t>Voraussetzung:</a:t>
            </a:r>
            <a:r>
              <a:rPr lang="de-DE" sz="2000" dirty="0"/>
              <a:t>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de-DE" sz="2000" dirty="0"/>
              <a:t>	Akzeptanz und Weiterführung durch Fachkollegen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Mögliche Inhalte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000"/>
              <a:t>Das Experiment: </a:t>
            </a:r>
          </a:p>
          <a:p>
            <a:pPr lvl="1">
              <a:lnSpc>
                <a:spcPct val="90000"/>
              </a:lnSpc>
            </a:pPr>
            <a:r>
              <a:rPr lang="de-DE" sz="1800"/>
              <a:t>Beobachten – Beschreiben – Erklären</a:t>
            </a:r>
          </a:p>
          <a:p>
            <a:pPr>
              <a:lnSpc>
                <a:spcPct val="90000"/>
              </a:lnSpc>
            </a:pPr>
            <a:r>
              <a:rPr lang="de-DE" sz="2000"/>
              <a:t>Führerschein für den Optik-, Mechanik-, Elektrik-, Energie- … Schülerexperimentierkasten</a:t>
            </a:r>
          </a:p>
          <a:p>
            <a:pPr>
              <a:lnSpc>
                <a:spcPct val="90000"/>
              </a:lnSpc>
            </a:pPr>
            <a:r>
              <a:rPr lang="de-DE" sz="2000"/>
              <a:t>Ein Experiment</a:t>
            </a:r>
          </a:p>
          <a:p>
            <a:pPr lvl="1">
              <a:lnSpc>
                <a:spcPct val="90000"/>
              </a:lnSpc>
            </a:pPr>
            <a:r>
              <a:rPr lang="de-DE" sz="1800"/>
              <a:t>planen</a:t>
            </a:r>
          </a:p>
          <a:p>
            <a:pPr lvl="1">
              <a:lnSpc>
                <a:spcPct val="90000"/>
              </a:lnSpc>
            </a:pPr>
            <a:r>
              <a:rPr lang="de-DE" sz="1800"/>
              <a:t>durchführen</a:t>
            </a:r>
          </a:p>
          <a:p>
            <a:pPr lvl="1">
              <a:lnSpc>
                <a:spcPct val="90000"/>
              </a:lnSpc>
            </a:pPr>
            <a:r>
              <a:rPr lang="de-DE" sz="1800"/>
              <a:t>auswerten</a:t>
            </a:r>
          </a:p>
          <a:p>
            <a:pPr>
              <a:lnSpc>
                <a:spcPct val="90000"/>
              </a:lnSpc>
            </a:pPr>
            <a:r>
              <a:rPr lang="de-DE" sz="2000"/>
              <a:t>Physikalisches Messen: Umgang mit Messwerten und Messfehlern</a:t>
            </a:r>
          </a:p>
          <a:p>
            <a:pPr>
              <a:lnSpc>
                <a:spcPct val="90000"/>
              </a:lnSpc>
            </a:pPr>
            <a:r>
              <a:rPr lang="de-DE" sz="2000"/>
              <a:t>Ziffernregel</a:t>
            </a:r>
          </a:p>
          <a:p>
            <a:pPr>
              <a:lnSpc>
                <a:spcPct val="90000"/>
              </a:lnSpc>
            </a:pPr>
            <a:r>
              <a:rPr lang="de-DE" sz="2000"/>
              <a:t>Interpretieren von funktionalen Zusammenhängen</a:t>
            </a:r>
          </a:p>
          <a:p>
            <a:pPr>
              <a:lnSpc>
                <a:spcPct val="90000"/>
              </a:lnSpc>
            </a:pPr>
            <a:r>
              <a:rPr lang="de-DE" sz="2000"/>
              <a:t>Diagramme:</a:t>
            </a:r>
          </a:p>
          <a:p>
            <a:pPr lvl="1">
              <a:lnSpc>
                <a:spcPct val="90000"/>
              </a:lnSpc>
            </a:pPr>
            <a:r>
              <a:rPr lang="de-DE" sz="1800"/>
              <a:t>Zeichnen – Interpretieren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Weitere mögliche Inhalte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Wie löse ich eine Physikaufgabe?</a:t>
            </a:r>
          </a:p>
          <a:p>
            <a:r>
              <a:rPr lang="de-DE"/>
              <a:t>Woran erkenne ich einen proportionalen Zusammenhang?</a:t>
            </a:r>
          </a:p>
          <a:p>
            <a:r>
              <a:rPr lang="de-DE"/>
              <a:t>Die Methode der Deduktion</a:t>
            </a:r>
          </a:p>
          <a:p>
            <a:r>
              <a:rPr lang="de-DE"/>
              <a:t>Die Methode der Induktion</a:t>
            </a:r>
          </a:p>
          <a:p>
            <a:r>
              <a:rPr lang="de-DE"/>
              <a:t>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Beispiel: Experimente planen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de-DE" sz="2400" b="1"/>
              <a:t>So plane ich einen Versuch, bei dem ich eine </a:t>
            </a:r>
            <a:r>
              <a:rPr lang="de-DE" sz="2400" b="1">
                <a:solidFill>
                  <a:srgbClr val="0000FF"/>
                </a:solidFill>
              </a:rPr>
              <a:t>Gesetzmäßigkeit überprüfen</a:t>
            </a:r>
            <a:r>
              <a:rPr lang="de-DE" sz="2400" b="1"/>
              <a:t> soll:</a:t>
            </a:r>
          </a:p>
          <a:p>
            <a:pPr marL="914400" lvl="1" indent="-457200"/>
            <a:r>
              <a:rPr lang="de-DE" sz="2000"/>
              <a:t>Welche Zusammenhang soll überprüft werden?</a:t>
            </a:r>
          </a:p>
          <a:p>
            <a:pPr marL="914400" lvl="1" indent="-457200"/>
            <a:r>
              <a:rPr lang="de-DE" sz="2000"/>
              <a:t>Welche Größen sind zu messen?</a:t>
            </a:r>
          </a:p>
          <a:p>
            <a:pPr marL="914400" lvl="1" indent="-457200"/>
            <a:r>
              <a:rPr lang="de-DE" sz="2000"/>
              <a:t>Mit welchen Messgeräten, wie?</a:t>
            </a:r>
          </a:p>
          <a:p>
            <a:pPr marL="914400" lvl="1" indent="-457200"/>
            <a:r>
              <a:rPr lang="de-DE" sz="2000"/>
              <a:t>Skizziere den Versuchsaufbau!</a:t>
            </a:r>
          </a:p>
          <a:p>
            <a:pPr marL="914400" lvl="1" indent="-457200"/>
            <a:r>
              <a:rPr lang="de-DE" sz="2000"/>
              <a:t>Beschreibe verbal die Durchführung!</a:t>
            </a:r>
          </a:p>
          <a:p>
            <a:pPr marL="914400" lvl="1" indent="-457200"/>
            <a:r>
              <a:rPr lang="de-DE" sz="2000"/>
              <a:t>Bereite das Messprotokoll vor:</a:t>
            </a:r>
            <a:br>
              <a:rPr lang="de-DE" sz="2000"/>
            </a:br>
            <a:r>
              <a:rPr lang="de-DE" sz="2000"/>
              <a:t>- formuliere Teilversuche,</a:t>
            </a:r>
            <a:br>
              <a:rPr lang="de-DE" sz="2000"/>
            </a:br>
            <a:r>
              <a:rPr lang="de-DE" sz="2000"/>
              <a:t>- Platz für Messparameter,</a:t>
            </a:r>
            <a:br>
              <a:rPr lang="de-DE" sz="2000"/>
            </a:br>
            <a:r>
              <a:rPr lang="de-DE" sz="2000"/>
              <a:t>- bereite Messwerttabellen vor!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Beispiel: Experimente planen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de-DE" sz="2400" b="1"/>
              <a:t>So plane ich einen Versuch, bei dem ich eine </a:t>
            </a:r>
            <a:r>
              <a:rPr lang="de-DE" sz="2400" b="1">
                <a:solidFill>
                  <a:srgbClr val="0000FF"/>
                </a:solidFill>
              </a:rPr>
              <a:t>unbekannte Gesetzmäßigkeit</a:t>
            </a:r>
            <a:r>
              <a:rPr lang="de-DE" sz="2400" b="1"/>
              <a:t> </a:t>
            </a:r>
            <a:r>
              <a:rPr lang="de-DE" sz="2400" b="1">
                <a:solidFill>
                  <a:srgbClr val="0000FF"/>
                </a:solidFill>
              </a:rPr>
              <a:t>entdecken</a:t>
            </a:r>
            <a:r>
              <a:rPr lang="de-DE" sz="2400" b="1"/>
              <a:t> will:</a:t>
            </a:r>
          </a:p>
          <a:p>
            <a:pPr marL="914400" lvl="1" indent="-457200">
              <a:lnSpc>
                <a:spcPct val="90000"/>
              </a:lnSpc>
            </a:pPr>
            <a:r>
              <a:rPr lang="de-DE" sz="2000"/>
              <a:t>Formuliere Hypothesen!</a:t>
            </a:r>
            <a:br>
              <a:rPr lang="de-DE" sz="2000"/>
            </a:br>
            <a:r>
              <a:rPr lang="de-DE" sz="2000"/>
              <a:t>- Wovon hängt die zu untersuchende Größe ab?</a:t>
            </a:r>
            <a:br>
              <a:rPr lang="de-DE" sz="2000"/>
            </a:br>
            <a:r>
              <a:rPr lang="de-DE" sz="2000"/>
              <a:t>- Wie hängt sie davon ab?</a:t>
            </a:r>
          </a:p>
          <a:p>
            <a:pPr marL="914400" lvl="1" indent="-457200">
              <a:lnSpc>
                <a:spcPct val="90000"/>
              </a:lnSpc>
            </a:pPr>
            <a:r>
              <a:rPr lang="de-DE" sz="2000"/>
              <a:t>Welche Größen sind zu messen?</a:t>
            </a:r>
          </a:p>
          <a:p>
            <a:pPr marL="914400" lvl="1" indent="-457200">
              <a:lnSpc>
                <a:spcPct val="90000"/>
              </a:lnSpc>
            </a:pPr>
            <a:r>
              <a:rPr lang="de-DE" sz="2000"/>
              <a:t>Mit welchen Messgeräten, wie? </a:t>
            </a:r>
          </a:p>
          <a:p>
            <a:pPr marL="914400" lvl="1" indent="-457200">
              <a:lnSpc>
                <a:spcPct val="90000"/>
              </a:lnSpc>
            </a:pPr>
            <a:r>
              <a:rPr lang="de-DE" sz="2000"/>
              <a:t>Skizziere den Versuchsaufbau!</a:t>
            </a:r>
          </a:p>
          <a:p>
            <a:pPr marL="914400" lvl="1" indent="-457200">
              <a:lnSpc>
                <a:spcPct val="90000"/>
              </a:lnSpc>
            </a:pPr>
            <a:r>
              <a:rPr lang="de-DE" sz="2000"/>
              <a:t>Beschreibe verbal die Durchführung!</a:t>
            </a:r>
          </a:p>
          <a:p>
            <a:pPr marL="914400" lvl="1" indent="-457200">
              <a:lnSpc>
                <a:spcPct val="90000"/>
              </a:lnSpc>
            </a:pPr>
            <a:r>
              <a:rPr lang="de-DE" sz="2000"/>
              <a:t>Bereite das Messprotokoll vor:</a:t>
            </a:r>
            <a:br>
              <a:rPr lang="de-DE" sz="2000"/>
            </a:br>
            <a:r>
              <a:rPr lang="de-DE" sz="2000"/>
              <a:t>- formuliere Teilversuche,</a:t>
            </a:r>
            <a:br>
              <a:rPr lang="de-DE" sz="2000"/>
            </a:br>
            <a:r>
              <a:rPr lang="de-DE" sz="2000"/>
              <a:t>- Platz für Messparameter,</a:t>
            </a:r>
            <a:br>
              <a:rPr lang="de-DE" sz="2000"/>
            </a:br>
            <a:r>
              <a:rPr lang="de-DE" sz="2000"/>
              <a:t>- bereite Messwerttabellen vor!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Beispiel: Experimente planen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de-DE" sz="2400" b="1"/>
              <a:t>So plane ich einen Versuch, bei dem ich eine </a:t>
            </a:r>
            <a:r>
              <a:rPr lang="de-DE" sz="2400" b="1">
                <a:solidFill>
                  <a:srgbClr val="0000FF"/>
                </a:solidFill>
              </a:rPr>
              <a:t>bekannte Gesetzmäßigkeit anwenden</a:t>
            </a:r>
            <a:r>
              <a:rPr lang="de-DE" sz="2400" b="1"/>
              <a:t> soll:</a:t>
            </a:r>
          </a:p>
          <a:p>
            <a:pPr marL="914400" lvl="1" indent="-457200"/>
            <a:r>
              <a:rPr lang="de-DE" sz="2000"/>
              <a:t>Welche Gleichungen stehen zur Verfügung?</a:t>
            </a:r>
          </a:p>
          <a:p>
            <a:pPr marL="914400" lvl="1" indent="-457200"/>
            <a:r>
              <a:rPr lang="de-DE" sz="2000"/>
              <a:t>Welche Größen sind zu messen?</a:t>
            </a:r>
          </a:p>
          <a:p>
            <a:pPr marL="914400" lvl="1" indent="-457200"/>
            <a:r>
              <a:rPr lang="de-DE" sz="2000"/>
              <a:t>Mit welchen Messgeräten, wie?</a:t>
            </a:r>
          </a:p>
          <a:p>
            <a:pPr marL="914400" lvl="1" indent="-457200"/>
            <a:r>
              <a:rPr lang="de-DE" sz="2000"/>
              <a:t>Skizziere den Versuchsaufbau!</a:t>
            </a:r>
          </a:p>
          <a:p>
            <a:pPr marL="914400" lvl="1" indent="-457200"/>
            <a:r>
              <a:rPr lang="de-DE" sz="2000"/>
              <a:t>Beschreibe verbal die Durchführung!</a:t>
            </a:r>
          </a:p>
          <a:p>
            <a:pPr marL="914400" lvl="1" indent="-457200"/>
            <a:r>
              <a:rPr lang="de-DE" sz="2000"/>
              <a:t>Bereite das Messprotokoll vor:</a:t>
            </a:r>
            <a:br>
              <a:rPr lang="de-DE" sz="2000"/>
            </a:br>
            <a:r>
              <a:rPr lang="de-DE" sz="2000"/>
              <a:t>- formuliere Teilversuche,</a:t>
            </a:r>
            <a:br>
              <a:rPr lang="de-DE" sz="2000"/>
            </a:br>
            <a:r>
              <a:rPr lang="de-DE" sz="2000"/>
              <a:t>- Platz für Messparameter,</a:t>
            </a:r>
            <a:br>
              <a:rPr lang="de-DE" sz="2000"/>
            </a:br>
            <a:r>
              <a:rPr lang="de-DE" sz="2000"/>
              <a:t>- bereite Messwerttabellen vor!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Beispiel: Versuchsprotokoll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557338"/>
            <a:ext cx="6696075" cy="502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Ziel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de-DE" sz="6600"/>
              <a:t> </a:t>
            </a:r>
          </a:p>
          <a:p>
            <a:r>
              <a:rPr lang="de-DE" sz="6600"/>
              <a:t>  Nachhaltigkeit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bene">
  <a:themeElements>
    <a:clrScheme name="Ebene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Ebene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bene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ene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ene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ene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ene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ene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ene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ene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0</TotalTime>
  <Words>255</Words>
  <Application>Microsoft Macintosh PowerPoint</Application>
  <PresentationFormat>Bildschirmpräsentation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Ebene</vt:lpstr>
      <vt:lpstr>Vermittlung von (Methoden)Kompetenzen:  Der Methodenordner</vt:lpstr>
      <vt:lpstr>Sinn und Zweck</vt:lpstr>
      <vt:lpstr>Mögliche Inhalte</vt:lpstr>
      <vt:lpstr>Weitere mögliche Inhalte</vt:lpstr>
      <vt:lpstr>Beispiel: Experimente planen</vt:lpstr>
      <vt:lpstr>Beispiel: Experimente planen</vt:lpstr>
      <vt:lpstr>Beispiel: Experimente planen</vt:lpstr>
      <vt:lpstr>Beispiel: Versuchsprotokoll</vt:lpstr>
      <vt:lpstr>Ziel</vt:lpstr>
      <vt:lpstr>Ende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Vermittlung von (Methoden)Kompetenzen:  Der Methodenordner</dc:title>
  <dc:creator>Michael Renner</dc:creator>
  <cp:lastModifiedBy>Michael Renner</cp:lastModifiedBy>
  <cp:revision>7</cp:revision>
  <dcterms:created xsi:type="dcterms:W3CDTF">2009-06-03T08:38:48Z</dcterms:created>
  <dcterms:modified xsi:type="dcterms:W3CDTF">2013-01-04T08:03:32Z</dcterms:modified>
</cp:coreProperties>
</file>